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361" r:id="rId71"/>
    <p:sldId id="385" r:id="rId72"/>
    <p:sldId id="363" r:id="rId73"/>
    <p:sldId id="364" r:id="rId74"/>
    <p:sldId id="388" r:id="rId75"/>
    <p:sldId id="366" r:id="rId76"/>
    <p:sldId id="367" r:id="rId77"/>
    <p:sldId id="368" r:id="rId78"/>
    <p:sldId id="369" r:id="rId79"/>
    <p:sldId id="389" r:id="rId80"/>
    <p:sldId id="372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Tahoma" charset="0"/>
              </a:rPr>
              <a:t>Using Brain Science to Improve</a:t>
            </a:r>
            <a:br>
              <a:rPr lang="en-US" altLang="en-US" sz="2400" b="1" dirty="0" smtClean="0">
                <a:latin typeface="Tahoma" charset="0"/>
              </a:rPr>
            </a:br>
            <a:r>
              <a:rPr lang="en-US" altLang="en-US" sz="2400" b="1" dirty="0" smtClean="0">
                <a:latin typeface="Tahoma" charset="0"/>
              </a:rPr>
              <a:t>Study Skills</a:t>
            </a:r>
            <a:br>
              <a:rPr lang="en-US" altLang="en-US" sz="2400" b="1" dirty="0" smtClean="0">
                <a:latin typeface="Tahoma" charset="0"/>
              </a:rPr>
            </a:br>
            <a:r>
              <a:rPr lang="en-US" altLang="en-US" sz="2800" b="1" dirty="0" smtClean="0">
                <a:latin typeface="Tahoma" charset="0"/>
              </a:rPr>
              <a:t/>
            </a:r>
            <a:br>
              <a:rPr lang="en-US" altLang="en-US" sz="2800" b="1" dirty="0" smtClean="0">
                <a:latin typeface="Tahoma" charset="0"/>
              </a:rPr>
            </a:br>
            <a:r>
              <a:rPr lang="en-US" altLang="en-US" sz="2800" b="1" dirty="0" smtClean="0">
                <a:latin typeface="Tahoma" charset="0"/>
              </a:rPr>
              <a:t>  </a:t>
            </a:r>
            <a:endParaRPr lang="uk-UA" altLang="en-US" sz="2800" b="1" dirty="0" smtClean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Chapter 7</a:t>
            </a:r>
            <a:endParaRPr lang="uk-UA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 smtClean="0"/>
              <a:t>Auditory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 smtClean="0"/>
              <a:t>As you are reading, ask questions or say out loud what you think is important.</a:t>
            </a:r>
          </a:p>
          <a:p>
            <a:r>
              <a:rPr lang="en-US" dirty="0" smtClean="0"/>
              <a:t>Rehearse or say information verbally.</a:t>
            </a:r>
          </a:p>
          <a:p>
            <a:r>
              <a:rPr lang="en-US" dirty="0" smtClean="0"/>
              <a:t>Discuss what you are learning with others.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Reinforce your learning by using a “hands on” approach.  </a:t>
            </a:r>
            <a:endParaRPr lang="en-US" dirty="0"/>
          </a:p>
        </p:txBody>
      </p:sp>
      <p:pic>
        <p:nvPicPr>
          <p:cNvPr id="119810" name="Picture 2" descr="http://c2workshop.typepad.com/.a/6a00e55002645d8834010536c7acab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 smtClean="0"/>
              <a:t>Tactile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 smtClean="0"/>
              <a:t>Writing is one of the best tactile learning strategies.</a:t>
            </a:r>
          </a:p>
          <a:p>
            <a:r>
              <a:rPr lang="en-US" dirty="0" smtClean="0"/>
              <a:t>Take notes, write a journal, or make an outline.</a:t>
            </a:r>
          </a:p>
          <a:p>
            <a:r>
              <a:rPr lang="en-US" dirty="0" smtClean="0"/>
              <a:t>Use real objects to help you learn.  For example, in learning fractions, cut an apple in half.   </a:t>
            </a:r>
            <a:endParaRPr lang="en-US" dirty="0"/>
          </a:p>
        </p:txBody>
      </p:sp>
      <p:pic>
        <p:nvPicPr>
          <p:cNvPr id="120834" name="Picture 2" descr="http://img.deseretnews.com/images/article/midres/1083330/108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Kinesthetic: learning through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don’t forget how to ride a bike, right?</a:t>
            </a:r>
            <a:endParaRPr lang="en-US" dirty="0"/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553200" cy="508000"/>
          </a:xfrm>
        </p:spPr>
        <p:txBody>
          <a:bodyPr/>
          <a:lstStyle/>
          <a:p>
            <a:r>
              <a:rPr lang="en-US" dirty="0" smtClean="0"/>
              <a:t>Kinesthetic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 smtClean="0"/>
              <a:t>Move while studying.  Review the important points while on your exercise bike.</a:t>
            </a:r>
          </a:p>
          <a:p>
            <a:r>
              <a:rPr lang="en-US" dirty="0" smtClean="0"/>
              <a:t>Study in different locations.</a:t>
            </a:r>
          </a:p>
          <a:p>
            <a:r>
              <a:rPr lang="en-US" dirty="0" smtClean="0"/>
              <a:t>Use a study group to teach someone else.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 smtClean="0"/>
              <a:t>Olfactory: learning by smell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 smtClean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 smtClean="0"/>
              <a:t>Are the commercials correct?  Does your body spray attract the opposite sex?</a:t>
            </a:r>
            <a:endParaRPr lang="en-US" dirty="0"/>
          </a:p>
        </p:txBody>
      </p:sp>
      <p:pic>
        <p:nvPicPr>
          <p:cNvPr id="120836" name="Picture 4" descr="https://www.sfn.org/~/media/SfN/Images/Press%20Room/BarnesWilson_PR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 smtClean="0"/>
              <a:t>Olfactory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 smtClean="0"/>
              <a:t>When creating that visual picture or video, include the sense of smell.</a:t>
            </a:r>
          </a:p>
          <a:p>
            <a:r>
              <a:rPr lang="en-US" dirty="0" smtClean="0"/>
              <a:t>Study with a scented candle.</a:t>
            </a:r>
          </a:p>
          <a:p>
            <a:r>
              <a:rPr lang="en-US" dirty="0" smtClean="0"/>
              <a:t>Can you think of creative ways to use smell?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 smtClean="0"/>
              <a:t>Gustatory: learning through taste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sense of taste stimulates the reward center of the brain which regulates motivation and learning.  </a:t>
            </a:r>
            <a:endParaRPr lang="en-US" dirty="0"/>
          </a:p>
        </p:txBody>
      </p:sp>
      <p:pic>
        <p:nvPicPr>
          <p:cNvPr id="121858" name="Picture 2" descr="http://psychcentral.com/lib/wp-content/uploads/2011/09/development-food-pre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 smtClean="0"/>
              <a:t>Gustatory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 smtClean="0"/>
              <a:t>Chew gum while studying</a:t>
            </a:r>
          </a:p>
          <a:p>
            <a:r>
              <a:rPr lang="en-US" dirty="0" smtClean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Caution</a:t>
            </a:r>
            <a:r>
              <a:rPr lang="en-US" dirty="0" smtClean="0"/>
              <a:t>: Use this technique in moderation so you don’t gain weight.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Use all of your senses to remember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 smtClean="0"/>
              <a:t>Brain Science and Practical Learning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to Remember</a:t>
            </a: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SQ4R</a:t>
            </a:r>
            <a:br>
              <a:rPr lang="en-US" altLang="en-US" sz="6600" smtClean="0"/>
            </a:br>
            <a:r>
              <a:rPr lang="en-US" altLang="en-US" sz="6600" smtClean="0"/>
              <a:t>A shortcut to college reading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Read once</a:t>
            </a:r>
            <a:br>
              <a:rPr lang="en-US" altLang="en-US" sz="6000" smtClean="0"/>
            </a:br>
            <a:r>
              <a:rPr lang="en-US" altLang="en-US" sz="5400" smtClean="0"/>
              <a:t>Instead of </a:t>
            </a:r>
            <a:r>
              <a:rPr lang="en-US" altLang="en-US" sz="5400" smtClean="0">
                <a:solidFill>
                  <a:srgbClr val="C00000"/>
                </a:solidFill>
              </a:rPr>
              <a:t>Re-reading.</a:t>
            </a:r>
            <a:r>
              <a:rPr lang="en-US" altLang="en-US" sz="6000" smtClean="0">
                <a:solidFill>
                  <a:srgbClr val="66FF33"/>
                </a:solidFill>
              </a:rPr>
              <a:t/>
            </a:r>
            <a:br>
              <a:rPr lang="en-US" altLang="en-US" sz="6000" smtClean="0">
                <a:solidFill>
                  <a:srgbClr val="66FF33"/>
                </a:solidFill>
              </a:rPr>
            </a:br>
            <a:r>
              <a:rPr lang="en-US" altLang="en-US" sz="6000" smtClean="0">
                <a:solidFill>
                  <a:srgbClr val="66FF33"/>
                </a:solidFill>
              </a:rPr>
              <a:t/>
            </a:r>
            <a:br>
              <a:rPr lang="en-US" altLang="en-US" sz="6000" smtClean="0">
                <a:solidFill>
                  <a:srgbClr val="66FF33"/>
                </a:solidFill>
              </a:rPr>
            </a:br>
            <a:r>
              <a:rPr lang="en-US" altLang="en-US" sz="6000" smtClean="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Step 1</a:t>
            </a:r>
            <a:br>
              <a:rPr lang="en-US" altLang="en-US" sz="6000" smtClean="0"/>
            </a:br>
            <a:r>
              <a:rPr lang="en-US" altLang="en-US" sz="6000" smtClean="0"/>
              <a:t/>
            </a:r>
            <a:br>
              <a:rPr lang="en-US" altLang="en-US" sz="6000" smtClean="0"/>
            </a:br>
            <a:r>
              <a:rPr lang="en-US" altLang="en-US" sz="6000" smtClean="0"/>
              <a:t>Survey</a:t>
            </a:r>
            <a:br>
              <a:rPr lang="en-US" altLang="en-US" sz="6000" smtClean="0"/>
            </a:br>
            <a:r>
              <a:rPr lang="en-US" altLang="en-US" sz="6000" smtClean="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Quickly look over the chapter.</a:t>
            </a:r>
          </a:p>
          <a:p>
            <a:pPr eaLnBrk="1" hangingPunct="1"/>
            <a:r>
              <a:rPr lang="en-US" altLang="en-US" smtClean="0"/>
              <a:t>Turn the subtitles into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See the big picture.</a:t>
            </a:r>
          </a:p>
          <a:p>
            <a:pPr eaLnBrk="1" hangingPunct="1"/>
            <a:r>
              <a:rPr lang="en-US" altLang="en-US" dirty="0" smtClean="0"/>
              <a:t>Ease into studying.</a:t>
            </a:r>
          </a:p>
          <a:p>
            <a:pPr eaLnBrk="1" hangingPunct="1"/>
            <a:r>
              <a:rPr lang="en-US" altLang="en-US" dirty="0" smtClean="0"/>
              <a:t>Warm up.</a:t>
            </a:r>
          </a:p>
          <a:p>
            <a:pPr eaLnBrk="1" hangingPunct="1"/>
            <a:r>
              <a:rPr lang="en-US" altLang="en-US" dirty="0" smtClean="0"/>
              <a:t>Create a basic background.</a:t>
            </a:r>
          </a:p>
          <a:p>
            <a:pPr eaLnBrk="1" hangingPunct="1"/>
            <a:r>
              <a:rPr lang="en-US" altLang="en-US" dirty="0" smtClean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to find answers</a:t>
            </a:r>
          </a:p>
          <a:p>
            <a:pPr eaLnBrk="1" hangingPunct="1"/>
            <a:r>
              <a:rPr lang="en-US" altLang="en-US" dirty="0" smtClean="0"/>
              <a:t>Improves reading comprehension</a:t>
            </a:r>
          </a:p>
          <a:p>
            <a:pPr eaLnBrk="1" hangingPunct="1"/>
            <a:r>
              <a:rPr lang="en-US" altLang="en-US" dirty="0" smtClean="0"/>
              <a:t>Forces you to concentrate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Keeps you awake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Clip" r:id="rId4" imgW="1039673" imgH="1139342" progId="MS_ClipArt_Gallery.2">
                  <p:embed/>
                </p:oleObj>
              </mc:Choice>
              <mc:Fallback>
                <p:oleObj name="Clip" r:id="rId4" imgW="1039673" imgH="1139342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Become an Active Reader</a:t>
            </a:r>
          </a:p>
        </p:txBody>
      </p:sp>
      <p:pic>
        <p:nvPicPr>
          <p:cNvPr id="78870" name="Picture 22" descr="C:\Users\Marsha\Pictures\Textbook, 6thEd2\Chapter 07R\shutterstock_9462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 smtClean="0"/>
              <a:t>New discoveries are disproving traditional theories: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 smtClean="0"/>
              <a:t>Learning styles</a:t>
            </a:r>
          </a:p>
          <a:p>
            <a:r>
              <a:rPr lang="en-US" dirty="0" smtClean="0"/>
              <a:t>Left or right brain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Exercise: Surveying and Questioning a Chapter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This step is most important for  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6600" smtClean="0"/>
              <a:t>Memory</a:t>
            </a:r>
            <a:endParaRPr lang="en-US" altLang="en-US" smtClean="0"/>
          </a:p>
        </p:txBody>
      </p:sp>
      <p:graphicFrame>
        <p:nvGraphicFramePr>
          <p:cNvPr id="81923" name="Object 0"/>
          <p:cNvGraphicFramePr>
            <a:graphicFrameLocks noChangeAspect="1"/>
          </p:cNvGraphicFramePr>
          <p:nvPr/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9" name="Clip" r:id="rId3" imgW="882396" imgH="882396" progId="MS_ClipArt_Gallery.2">
                  <p:embed/>
                </p:oleObj>
              </mc:Choice>
              <mc:Fallback>
                <p:oleObj name="Clip" r:id="rId3" imgW="882396" imgH="882396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Underline or highlight the idea if it is important.</a:t>
            </a:r>
          </a:p>
        </p:txBody>
      </p:sp>
      <p:graphicFrame>
        <p:nvGraphicFramePr>
          <p:cNvPr id="8397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3676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 smtClean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 smtClean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 smtClean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 smtClean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 smtClean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 smtClean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 smtClean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 smtClean="0"/>
              <a:t>Use 3X5 cards to learn new words.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 smtClean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Recite</a:t>
            </a:r>
            <a:endParaRPr lang="en-US" altLang="en-US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powerful memory technique</a:t>
            </a:r>
          </a:p>
          <a:p>
            <a:pPr eaLnBrk="1" hangingPunct="1"/>
            <a:r>
              <a:rPr lang="en-US" altLang="en-US" smtClean="0"/>
              <a:t>Converts information from short term to long term memory</a:t>
            </a:r>
          </a:p>
          <a:p>
            <a:pPr eaLnBrk="1" hangingPunct="1"/>
            <a:r>
              <a:rPr lang="en-US" altLang="en-US" smtClean="0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 smtClean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each main section, review the main points.</a:t>
            </a:r>
          </a:p>
          <a:p>
            <a:pPr eaLnBrk="1" hangingPunct="1"/>
            <a:r>
              <a:rPr lang="en-US" altLang="en-US" smtClean="0"/>
              <a:t>At the end of the chapter, quickly review the main points one more time.</a:t>
            </a:r>
          </a:p>
          <a:p>
            <a:pPr eaLnBrk="1" hangingPunct="1"/>
            <a:r>
              <a:rPr lang="en-US" altLang="en-US" smtClean="0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Reflection is the creative step.</a:t>
            </a:r>
          </a:p>
        </p:txBody>
      </p:sp>
      <p:pic>
        <p:nvPicPr>
          <p:cNvPr id="92192" name="Picture 32" descr="https://philosophyofleadership.files.wordpress.com/2012/10/critical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can I use this?</a:t>
            </a:r>
          </a:p>
          <a:p>
            <a:pPr eaLnBrk="1" hangingPunct="1"/>
            <a:r>
              <a:rPr lang="en-US" altLang="en-US" dirty="0" smtClean="0"/>
              <a:t>What is important?</a:t>
            </a:r>
          </a:p>
          <a:p>
            <a:pPr eaLnBrk="1" hangingPunct="1"/>
            <a:r>
              <a:rPr lang="en-US" altLang="en-US" dirty="0" smtClean="0"/>
              <a:t>How does it relate?</a:t>
            </a:r>
          </a:p>
          <a:p>
            <a:pPr eaLnBrk="1" hangingPunct="1"/>
            <a:r>
              <a:rPr lang="en-US" altLang="en-US" dirty="0" smtClean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 smtClean="0"/>
              <a:t>   in my career?</a:t>
            </a:r>
          </a:p>
          <a:p>
            <a:pPr eaLnBrk="1" hangingPunct="1"/>
            <a:r>
              <a:rPr lang="en-US" altLang="en-US" dirty="0" smtClean="0"/>
              <a:t>Is it true?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step beyond memorization is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6000" dirty="0" smtClean="0"/>
              <a:t>Wisdom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graphicFrame>
        <p:nvGraphicFramePr>
          <p:cNvPr id="325632" name="Object 0"/>
          <p:cNvGraphicFramePr>
            <a:graphicFrameLocks noChangeAspect="1"/>
          </p:cNvGraphicFramePr>
          <p:nvPr/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name="Clip" r:id="rId4" imgW="1139342" imgH="940918" progId="MS_ClipArt_Gallery.2">
                  <p:embed/>
                </p:oleObj>
              </mc:Choice>
              <mc:Fallback>
                <p:oleObj name="Clip" r:id="rId4" imgW="1139342" imgH="940918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 smtClean="0"/>
              <a:t>Succeeding in Math</a:t>
            </a:r>
            <a:endParaRPr lang="en-US" dirty="0"/>
          </a:p>
        </p:txBody>
      </p:sp>
      <p:pic>
        <p:nvPicPr>
          <p:cNvPr id="122882" name="Picture 2" descr="https://www.lanecc.edu/sites/default/files/lc/math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 smtClean="0"/>
              <a:t>Why study math?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 smtClean="0"/>
              <a:t>Math is the most failed subject in college.  </a:t>
            </a:r>
          </a:p>
          <a:p>
            <a:r>
              <a:rPr lang="en-US" dirty="0" smtClean="0"/>
              <a:t>It is required for graduation.</a:t>
            </a:r>
          </a:p>
          <a:p>
            <a:r>
              <a:rPr lang="en-US" dirty="0" smtClean="0"/>
              <a:t>It is needed for entry into high paying scientific, technical and business occupations.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 smtClean="0"/>
              <a:t>Reading a Math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 smtClean="0"/>
              <a:t>Skim the text before class to become familiar with the topics.  Find out what you need to learn.  </a:t>
            </a:r>
          </a:p>
          <a:p>
            <a:r>
              <a:rPr lang="en-US" dirty="0" smtClean="0"/>
              <a:t>As you are reading, make flash cards of the key definitions and formulas.</a:t>
            </a:r>
          </a:p>
          <a:p>
            <a:r>
              <a:rPr lang="en-US" dirty="0" smtClean="0"/>
              <a:t>It is not enough to read and understand.  Add practice to your study system.  </a:t>
            </a:r>
          </a:p>
          <a:p>
            <a:r>
              <a:rPr lang="en-US" dirty="0" smtClean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 smtClean="0"/>
              <a:t>Tips for Math Success</a:t>
            </a:r>
            <a:endParaRPr lang="en-US" dirty="0"/>
          </a:p>
        </p:txBody>
      </p:sp>
      <p:pic>
        <p:nvPicPr>
          <p:cNvPr id="123906" name="Picture 2" descr="http://www.wgu.edu/sites/wgu.edu/files/custom_uploads/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 smtClean="0"/>
              <a:t>Multisensory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Learning is increased by using and integrating all the senses, not just preferred ones.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875458"/>
            <a:ext cx="6553200" cy="508000"/>
          </a:xfrm>
        </p:spPr>
        <p:txBody>
          <a:bodyPr/>
          <a:lstStyle/>
          <a:p>
            <a:r>
              <a:rPr lang="en-US" dirty="0" smtClean="0"/>
              <a:t>Think Positively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662769"/>
            <a:ext cx="7643812" cy="13458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“I can learn to be successful in math.”</a:t>
            </a:r>
            <a:endParaRPr lang="en-US" dirty="0"/>
          </a:p>
        </p:txBody>
      </p:sp>
      <p:pic>
        <p:nvPicPr>
          <p:cNvPr id="124932" name="Picture 4" descr="https://lh4.googleusercontent.com/-ZSMTh1RfVK0/TXeEVlie1BI/AAAAAAAAANQ/iOWDt9o0m2g/s1600/ma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531244" cy="2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 smtClean="0"/>
              <a:t>Internal Locus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 smtClean="0"/>
              <a:t>Take responsibility for your own success.  </a:t>
            </a:r>
          </a:p>
          <a:p>
            <a:r>
              <a:rPr lang="en-US" dirty="0" smtClean="0"/>
              <a:t>Get help when you need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 smtClean="0"/>
              <a:t>Increase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 the motivation tips in the first chapter and use them to study math.  </a:t>
            </a:r>
            <a:endParaRPr lang="en-US" dirty="0"/>
          </a:p>
        </p:txBody>
      </p:sp>
      <p:pic>
        <p:nvPicPr>
          <p:cNvPr id="125958" name="Picture 6" descr="http://irvinetutoringcenter.com/wp-content/uploads/2014/04/math-wordle-7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 smtClean="0"/>
              <a:t>Prepare Adequately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 smtClean="0"/>
              <a:t>Make a study schedule.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 smtClean="0"/>
              <a:t>My goal: Earn an A 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do not earn an A or B in your math course, you will probably not succeed in the next level.  </a:t>
            </a:r>
            <a:endParaRPr lang="en-US" dirty="0"/>
          </a:p>
        </p:txBody>
      </p:sp>
      <p:pic>
        <p:nvPicPr>
          <p:cNvPr id="126978" name="Picture 2" descr="http://www.homeschool-curriculum-savings.com/images/ixl-online-home-school-math-review-2139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 smtClean="0"/>
              <a:t>Math Is a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your prime time when you are most alert to study math.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minimize forgetting, review what you have learned in your math class as soon as possible after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 smtClean="0"/>
              <a:t>Use a Study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the study group to practice problems that might be on the exam.  </a:t>
            </a:r>
            <a:endParaRPr lang="en-US" dirty="0"/>
          </a:p>
        </p:txBody>
      </p:sp>
      <p:pic>
        <p:nvPicPr>
          <p:cNvPr id="128002" name="Picture 2" descr="http://cas.umkc.edu/mathematics/IMAGES/math-t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 smtClean="0"/>
              <a:t>Ask Questions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 smtClean="0"/>
              <a:t>Other students may have the same question and be thankful you asked it.  </a:t>
            </a:r>
            <a:endParaRPr lang="en-US" dirty="0"/>
          </a:p>
        </p:txBody>
      </p:sp>
      <p:pic>
        <p:nvPicPr>
          <p:cNvPr id="129026" name="Picture 2" descr="http://fazewp.fazemediainc.netdna-cdn.com/cms/wp-content/uploads/2015/04/Raising-Hand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 smtClean="0"/>
              <a:t>Use Multi-Sensory Techniques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 smtClean="0"/>
              <a:t>Use all your senses to study math. </a:t>
            </a:r>
          </a:p>
          <a:p>
            <a:r>
              <a:rPr lang="en-US" dirty="0" smtClean="0"/>
              <a:t>Read important concepts out loud.</a:t>
            </a:r>
          </a:p>
          <a:p>
            <a:r>
              <a:rPr lang="en-US" dirty="0" smtClean="0"/>
              <a:t>Use flash cards.</a:t>
            </a:r>
          </a:p>
          <a:p>
            <a:r>
              <a:rPr lang="en-US" dirty="0" smtClean="0"/>
              <a:t>Watch YouTube videos on difficult concepts.</a:t>
            </a:r>
          </a:p>
          <a:p>
            <a:r>
              <a:rPr lang="en-US" dirty="0" smtClean="0"/>
              <a:t>Use different colors of ink to take notes. </a:t>
            </a:r>
          </a:p>
          <a:p>
            <a:r>
              <a:rPr lang="en-US" dirty="0" smtClean="0"/>
              <a:t>Take pictures of problems on the board.  </a:t>
            </a:r>
          </a:p>
          <a:p>
            <a:r>
              <a:rPr lang="en-US" dirty="0" smtClean="0"/>
              <a:t>Use math manipulatives.  </a:t>
            </a:r>
          </a:p>
          <a:p>
            <a:r>
              <a:rPr lang="en-US" dirty="0" smtClean="0"/>
              <a:t>Use Facebook to discuss math problems.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 smtClean="0"/>
              <a:t>All the senses work together as a team to store information in long-term memory.  What senses can you use to 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 smtClean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61988" y="2214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to do if the reading goes in one ear and out the other.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Tell yourself you can do it!</a:t>
            </a:r>
          </a:p>
          <a:p>
            <a:pPr eaLnBrk="1" hangingPunct="1"/>
            <a:r>
              <a:rPr lang="en-US" altLang="en-US" dirty="0" smtClean="0"/>
              <a:t>Try visualization.</a:t>
            </a:r>
          </a:p>
          <a:p>
            <a:pPr eaLnBrk="1" hangingPunct="1"/>
            <a:r>
              <a:rPr lang="en-US" altLang="en-US" dirty="0" smtClean="0"/>
              <a:t>Look for personal meaning.</a:t>
            </a:r>
          </a:p>
          <a:p>
            <a:pPr eaLnBrk="1" hangingPunct="1"/>
            <a:r>
              <a:rPr lang="en-US" altLang="en-US" dirty="0" smtClean="0"/>
              <a:t>Scan for important points.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Talk to the text as you read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Guidelines for Marking a Text</a:t>
            </a:r>
          </a:p>
        </p:txBody>
      </p:sp>
      <p:graphicFrame>
        <p:nvGraphicFramePr>
          <p:cNvPr id="100355" name="Object 0"/>
          <p:cNvGraphicFramePr>
            <a:graphicFrameLocks noChangeAspect="1"/>
          </p:cNvGraphicFramePr>
          <p:nvPr/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1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33600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Mind Map for Marking a Text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</a:rPr>
              <a:t>BE  SELECTIVE</a:t>
            </a:r>
            <a:endParaRPr lang="en-US" altLang="en-US" sz="24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Marking</a:t>
            </a:r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Marking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8674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019800" y="544512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Marking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Marking</a:t>
            </a: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20 %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55725" y="15636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/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DOUBLE SYSTEM</a:t>
            </a:r>
            <a:endParaRPr lang="en-US" altLang="en-US" sz="240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 smtClean="0"/>
              <a:t>Point out definitions by writing </a:t>
            </a:r>
            <a:r>
              <a:rPr lang="en-US" altLang="en-US" smtClean="0">
                <a:solidFill>
                  <a:srgbClr val="C00000"/>
                </a:solidFill>
              </a:rPr>
              <a:t>DEF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in the margin.  Circle the word being defined.</a:t>
            </a:r>
          </a:p>
          <a:p>
            <a:pPr eaLnBrk="1" hangingPunct="1"/>
            <a:r>
              <a:rPr lang="en-US" altLang="en-US" smtClean="0"/>
              <a:t>Point out examples by writing </a:t>
            </a:r>
            <a:r>
              <a:rPr lang="en-US" altLang="en-US" smtClean="0">
                <a:solidFill>
                  <a:srgbClr val="C00000"/>
                </a:solidFill>
              </a:rPr>
              <a:t>EX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in the margin</a:t>
            </a:r>
          </a:p>
          <a:p>
            <a:pPr eaLnBrk="1" hangingPunct="1"/>
            <a:r>
              <a:rPr lang="en-US" altLang="en-US" smtClean="0"/>
              <a:t>Write </a:t>
            </a:r>
            <a:r>
              <a:rPr lang="en-US" altLang="en-US" smtClean="0">
                <a:solidFill>
                  <a:srgbClr val="C00000"/>
                </a:solidFill>
              </a:rPr>
              <a:t>SUM</a:t>
            </a:r>
            <a:r>
              <a:rPr lang="en-US" altLang="en-US" smtClean="0"/>
              <a:t> in the margin to point out useful summaries to reread.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 smtClean="0"/>
              <a:t>Visual: learning through reading, observing, or seeing things.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scientists agree that vision is the best tool to learn anything.   </a:t>
            </a:r>
            <a:endParaRPr lang="en-US" dirty="0"/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Group Activity:</a:t>
            </a:r>
            <a:br>
              <a:rPr lang="en-US" altLang="en-US" smtClean="0"/>
            </a:br>
            <a:r>
              <a:rPr lang="en-US" altLang="en-US" smtClean="0"/>
              <a:t>Make a Mind Map </a:t>
            </a:r>
            <a:br>
              <a:rPr lang="en-US" altLang="en-US" smtClean="0"/>
            </a:br>
            <a:r>
              <a:rPr lang="en-US" altLang="en-US" smtClean="0"/>
              <a:t>Use How Does the Memory Work?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81075"/>
            <a:ext cx="7129463" cy="56165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8548" name="Picture 3" descr="diagram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 smtClean="0"/>
              <a:t>Listing Pattern</a:t>
            </a:r>
          </a:p>
          <a:p>
            <a:pPr eaLnBrk="1" hangingPunct="1"/>
            <a:r>
              <a:rPr lang="en-US" altLang="en-US" smtClean="0"/>
              <a:t>Sequence Pattern</a:t>
            </a:r>
          </a:p>
          <a:p>
            <a:pPr eaLnBrk="1" hangingPunct="1"/>
            <a:r>
              <a:rPr lang="en-US" altLang="en-US" smtClean="0"/>
              <a:t>Definition Pattern</a:t>
            </a:r>
          </a:p>
          <a:p>
            <a:pPr eaLnBrk="1" hangingPunct="1"/>
            <a:r>
              <a:rPr lang="en-US" altLang="en-US" smtClean="0"/>
              <a:t>Comparison/Contrast Pattern</a:t>
            </a:r>
          </a:p>
          <a:p>
            <a:pPr eaLnBrk="1" hangingPunct="1"/>
            <a:r>
              <a:rPr lang="en-US" altLang="en-US" smtClean="0"/>
              <a:t>Cause/Effect Pattern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Clip" r:id="rId4" imgW="1395413" imgH="2659063" progId="MS_ClipArt_Gallery.2">
                  <p:embed/>
                </p:oleObj>
              </mc:Choice>
              <mc:Fallback>
                <p:oleObj name="Clip" r:id="rId4" imgW="1395413" imgH="265906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Understanding the</a:t>
            </a:r>
            <a:br>
              <a:rPr lang="en-US" altLang="en-US" smtClean="0"/>
            </a:br>
            <a:r>
              <a:rPr lang="en-US" altLang="en-US" smtClean="0"/>
              <a:t>main ideas= </a:t>
            </a:r>
            <a:br>
              <a:rPr lang="en-US" altLang="en-US" smtClean="0"/>
            </a:br>
            <a:r>
              <a:rPr lang="en-US" altLang="en-US" smtClean="0"/>
              <a:t>Success on tests</a:t>
            </a:r>
          </a:p>
        </p:txBody>
      </p:sp>
      <p:pic>
        <p:nvPicPr>
          <p:cNvPr id="1105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task as a reader is to identify all the items listed.</a:t>
            </a:r>
          </a:p>
          <a:p>
            <a:pPr eaLnBrk="1" hangingPunct="1"/>
            <a:r>
              <a:rPr lang="en-US" altLang="en-US" smtClean="0"/>
              <a:t>Watch for clues such as numbers or letters.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Presents a list of items </a:t>
            </a:r>
            <a:r>
              <a:rPr lang="en-US" altLang="en-US" dirty="0" smtClean="0">
                <a:solidFill>
                  <a:schemeClr val="tx2"/>
                </a:solidFill>
              </a:rPr>
              <a:t>in a specific order</a:t>
            </a:r>
            <a:r>
              <a:rPr lang="en-US" altLang="en-US" dirty="0" smtClean="0"/>
              <a:t>.  The order is important.</a:t>
            </a:r>
          </a:p>
          <a:p>
            <a:pPr eaLnBrk="1" hangingPunct="1"/>
            <a:r>
              <a:rPr lang="en-US" altLang="en-US" dirty="0" smtClean="0"/>
              <a:t>As a reader, identify and mark all items in the series and </a:t>
            </a:r>
            <a:r>
              <a:rPr lang="en-US" altLang="en-US" dirty="0" smtClean="0">
                <a:solidFill>
                  <a:schemeClr val="tx2"/>
                </a:solidFill>
              </a:rPr>
              <a:t>note their order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Again clues are numbers or letters.  </a:t>
            </a:r>
          </a:p>
          <a:p>
            <a:pPr eaLnBrk="1" hangingPunct="1"/>
            <a:r>
              <a:rPr lang="en-US" altLang="en-US" dirty="0" smtClean="0"/>
              <a:t>Notice words such as </a:t>
            </a:r>
            <a:r>
              <a:rPr lang="en-US" altLang="en-US" dirty="0" smtClean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 smtClean="0"/>
              <a:t>Presents an explanation of a term</a:t>
            </a:r>
          </a:p>
          <a:p>
            <a:pPr eaLnBrk="1" hangingPunct="1"/>
            <a:r>
              <a:rPr lang="en-US" altLang="en-US" smtClean="0"/>
              <a:t>As the reader, understand all parts of the definition</a:t>
            </a:r>
          </a:p>
          <a:p>
            <a:pPr eaLnBrk="1" hangingPunct="1"/>
            <a:r>
              <a:rPr lang="en-US" altLang="en-US" smtClean="0"/>
              <a:t>Watch for words such as: </a:t>
            </a:r>
            <a:r>
              <a:rPr lang="en-US" altLang="en-US" smtClean="0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 smtClean="0"/>
              <a:t>Presents similarities or differences</a:t>
            </a:r>
          </a:p>
          <a:p>
            <a:pPr eaLnBrk="1" hangingPunct="1"/>
            <a:r>
              <a:rPr lang="en-US" altLang="en-US" smtClean="0"/>
              <a:t>As a reader, recognize these similarities or differences</a:t>
            </a:r>
          </a:p>
          <a:p>
            <a:pPr eaLnBrk="1" hangingPunct="1"/>
            <a:r>
              <a:rPr lang="en-US" altLang="en-US" smtClean="0"/>
              <a:t>For comparisons, notice these words: </a:t>
            </a:r>
            <a:r>
              <a:rPr lang="en-US" altLang="en-US" smtClean="0">
                <a:solidFill>
                  <a:schemeClr val="tx2"/>
                </a:solidFill>
              </a:rPr>
              <a:t>similarly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tx2"/>
                </a:solidFill>
              </a:rPr>
              <a:t>likewise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 smtClean="0"/>
              <a:t>For differences, notice these words: </a:t>
            </a:r>
            <a:r>
              <a:rPr lang="en-US" altLang="en-US" smtClean="0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 smtClean="0"/>
              <a:t>Presents the reasons things happen (</a:t>
            </a:r>
            <a:r>
              <a:rPr lang="en-US" altLang="en-US" smtClean="0">
                <a:solidFill>
                  <a:srgbClr val="C00000"/>
                </a:solidFill>
              </a:rPr>
              <a:t>causes</a:t>
            </a:r>
            <a:r>
              <a:rPr lang="en-US" altLang="en-US" smtClean="0"/>
              <a:t>) and their results (</a:t>
            </a:r>
            <a:r>
              <a:rPr lang="en-US" altLang="en-US" smtClean="0">
                <a:solidFill>
                  <a:srgbClr val="C00000"/>
                </a:solidFill>
              </a:rPr>
              <a:t>effects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As a reader understand the cause and effect</a:t>
            </a:r>
          </a:p>
          <a:p>
            <a:pPr eaLnBrk="1" hangingPunct="1"/>
            <a:r>
              <a:rPr lang="en-US" altLang="en-US" smtClean="0"/>
              <a:t>For </a:t>
            </a:r>
            <a:r>
              <a:rPr lang="en-US" altLang="en-US" smtClean="0">
                <a:solidFill>
                  <a:srgbClr val="C00000"/>
                </a:solidFill>
              </a:rPr>
              <a:t>cause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/>
              <a:t>notice these words: </a:t>
            </a:r>
            <a:r>
              <a:rPr lang="en-US" altLang="en-US" smtClean="0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 smtClean="0"/>
              <a:t>For </a:t>
            </a:r>
            <a:r>
              <a:rPr lang="en-US" altLang="en-US" smtClean="0">
                <a:solidFill>
                  <a:srgbClr val="C00000"/>
                </a:solidFill>
              </a:rPr>
              <a:t>effect</a:t>
            </a:r>
            <a:r>
              <a:rPr lang="en-US" altLang="en-US" smtClean="0"/>
              <a:t> notice these words: </a:t>
            </a:r>
            <a:r>
              <a:rPr lang="en-US" altLang="en-US" smtClean="0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Keys to Success:</a:t>
            </a:r>
            <a:br>
              <a:rPr lang="en-US" altLang="en-US" dirty="0" smtClean="0"/>
            </a:br>
            <a:r>
              <a:rPr lang="en-US" altLang="en-US" dirty="0" smtClean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Your decisions and behavior create the future.  </a:t>
            </a:r>
          </a:p>
        </p:txBody>
      </p:sp>
      <p:graphicFrame>
        <p:nvGraphicFramePr>
          <p:cNvPr id="1167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7660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 smtClean="0"/>
              <a:t>Visual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 smtClean="0"/>
              <a:t>Make a visual image or video of what you are learning.</a:t>
            </a:r>
          </a:p>
          <a:p>
            <a:r>
              <a:rPr lang="en-US" dirty="0" smtClean="0"/>
              <a:t>Use color to highlight important points.</a:t>
            </a:r>
          </a:p>
          <a:p>
            <a:r>
              <a:rPr lang="en-US" dirty="0" smtClean="0"/>
              <a:t>Use mind maps to summarize information.</a:t>
            </a:r>
          </a:p>
          <a:p>
            <a:r>
              <a:rPr lang="en-US" dirty="0" smtClean="0"/>
              <a:t>Pay attention to pictures, graphs, charts.</a:t>
            </a:r>
          </a:p>
          <a:p>
            <a:r>
              <a:rPr lang="en-US" dirty="0" smtClean="0"/>
              <a:t>Use YouTube to explain difficult concepts.</a:t>
            </a:r>
            <a:endParaRPr lang="en-US" dirty="0"/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Exercises:</a:t>
            </a:r>
            <a:br>
              <a:rPr lang="en-US" altLang="en-US" smtClean="0"/>
            </a:br>
            <a:r>
              <a:rPr lang="en-US" altLang="en-US" smtClean="0"/>
              <a:t>Check Your Textbook Reading skills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Scenarios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3" name="Clip" r:id="rId3" imgW="1813255" imgH="1437437" progId="MS_ClipArt_Gallery.2">
                  <p:embed/>
                </p:oleObj>
              </mc:Choice>
              <mc:Fallback>
                <p:oleObj name="Clip" r:id="rId3" imgW="1813255" imgH="1437437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 smtClean="0"/>
              <a:t>Auditory: learning through listening and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auditory strategies to reinforce visual learning.  </a:t>
            </a:r>
            <a:endParaRPr lang="en-US" dirty="0"/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1716</Words>
  <Application>Microsoft Office PowerPoint</Application>
  <PresentationFormat>On-screen Show (4:3)</PresentationFormat>
  <Paragraphs>309</Paragraphs>
  <Slides>80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PowerPoint Presentation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of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other.</vt:lpstr>
      <vt:lpstr>What to do if the reading goes in one ear and out the other?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51</cp:revision>
  <dcterms:created xsi:type="dcterms:W3CDTF">2006-02-02T11:24:42Z</dcterms:created>
  <dcterms:modified xsi:type="dcterms:W3CDTF">2015-12-04T19:14:00Z</dcterms:modified>
</cp:coreProperties>
</file>